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94" r:id="rId2"/>
    <p:sldId id="273" r:id="rId3"/>
    <p:sldId id="261" r:id="rId4"/>
    <p:sldId id="264" r:id="rId5"/>
    <p:sldId id="265" r:id="rId6"/>
    <p:sldId id="266" r:id="rId7"/>
    <p:sldId id="271" r:id="rId8"/>
    <p:sldId id="257" r:id="rId9"/>
    <p:sldId id="258" r:id="rId10"/>
    <p:sldId id="260" r:id="rId11"/>
    <p:sldId id="267" r:id="rId12"/>
    <p:sldId id="269" r:id="rId13"/>
    <p:sldId id="270" r:id="rId14"/>
    <p:sldId id="272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86" autoAdjust="0"/>
  </p:normalViewPr>
  <p:slideViewPr>
    <p:cSldViewPr>
      <p:cViewPr varScale="1">
        <p:scale>
          <a:sx n="91" d="100"/>
          <a:sy n="91" d="100"/>
        </p:scale>
        <p:origin x="-121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62C6A-420C-4AB6-BAA6-A92E322B061D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1E42E-B059-41EB-9F75-7727FDBB4D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3057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1E42E-B059-41EB-9F75-7727FDBB4D9B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8462F99-CB70-404A-AE06-14EC5793D3AE}" type="datetimeFigureOut">
              <a:rPr lang="es-ES" smtClean="0"/>
              <a:pPr/>
              <a:t>18/09/2019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F10BDB0-32CD-4CD3-BE69-7684390BB1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A3D8FCF-812E-4DCC-A33F-4091B954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702" y="2809875"/>
            <a:ext cx="7734597" cy="1526709"/>
          </a:xfr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HN" sz="1800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CAPACITACIÓN EN EDUCACIÓN INCLUSIVA</a:t>
            </a:r>
          </a:p>
          <a:p>
            <a:pPr marL="0" indent="0" algn="ctr">
              <a:buNone/>
            </a:pPr>
            <a:r>
              <a:rPr lang="es-HN" sz="1800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Y EL ABORDAJE EDUCATIVO DE LA DISCAPACIDAD </a:t>
            </a:r>
            <a:r>
              <a:rPr lang="es-HN" sz="1800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VISUAL</a:t>
            </a:r>
            <a:endParaRPr lang="es-HN" dirty="0"/>
          </a:p>
        </p:txBody>
      </p:sp>
      <p:pic>
        <p:nvPicPr>
          <p:cNvPr id="5" name="0 Imagen">
            <a:extLst>
              <a:ext uri="{FF2B5EF4-FFF2-40B4-BE49-F238E27FC236}">
                <a16:creationId xmlns="" xmlns:a16="http://schemas.microsoft.com/office/drawing/2014/main" id="{E15574EF-ED5F-4E82-B538-B896EF1F2B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730" y="1633176"/>
            <a:ext cx="1527734" cy="525469"/>
          </a:xfrm>
          <a:prstGeom prst="rect">
            <a:avLst/>
          </a:prstGeom>
        </p:spPr>
      </p:pic>
      <p:pic>
        <p:nvPicPr>
          <p:cNvPr id="6" name="0 Imagen">
            <a:extLst>
              <a:ext uri="{FF2B5EF4-FFF2-40B4-BE49-F238E27FC236}">
                <a16:creationId xmlns="" xmlns:a16="http://schemas.microsoft.com/office/drawing/2014/main" id="{22653277-84F7-468A-9093-22535B95D2E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217" y="1600901"/>
            <a:ext cx="956722" cy="524093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4EA467A0-749B-4AB4-A57E-5A532DA2281A}"/>
              </a:ext>
            </a:extLst>
          </p:cNvPr>
          <p:cNvSpPr/>
          <p:nvPr/>
        </p:nvSpPr>
        <p:spPr>
          <a:xfrm>
            <a:off x="704702" y="4831068"/>
            <a:ext cx="7914986" cy="658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s-HN" sz="135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Tegucigalpa M.D.C</a:t>
            </a:r>
          </a:p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s-HN" sz="135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 ,21,22 de Marzo 2019.</a:t>
            </a:r>
            <a:endParaRPr lang="es-H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63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>
                <a:latin typeface="Century Gothic" pitchFamily="34" charset="0"/>
                <a:cs typeface="Arial" pitchFamily="34" charset="0"/>
              </a:rPr>
              <a:t>EDUCACION</a:t>
            </a:r>
            <a:r>
              <a:rPr lang="es-MX" sz="3600" b="1" dirty="0">
                <a:latin typeface="Century" pitchFamily="18" charset="0"/>
                <a:cs typeface="Arial" pitchFamily="34" charset="0"/>
              </a:rPr>
              <a:t> </a:t>
            </a:r>
            <a:endParaRPr lang="es-ES" sz="3600" b="1" dirty="0">
              <a:latin typeface="Century" pitchFamily="18" charset="0"/>
              <a:cs typeface="Arial" pitchFamily="34" charset="0"/>
            </a:endParaRPr>
          </a:p>
        </p:txBody>
      </p:sp>
      <p:pic>
        <p:nvPicPr>
          <p:cNvPr id="4" name="3 Imagen" descr="C:\Documents and Settings\computadora002\Mis documentos\Mis imágenes\educacio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357430"/>
            <a:ext cx="192882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071538" y="2143116"/>
            <a:ext cx="2286016" cy="57150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Century Gothic" pitchFamily="34" charset="0"/>
              </a:rPr>
              <a:t>PUBLICO 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072198" y="2071678"/>
            <a:ext cx="2143140" cy="64294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Century Gothic" pitchFamily="34" charset="0"/>
              </a:rPr>
              <a:t>PRIVADO</a:t>
            </a:r>
            <a:r>
              <a:rPr lang="es-MX" dirty="0">
                <a:latin typeface="Century" pitchFamily="18" charset="0"/>
              </a:rPr>
              <a:t> </a:t>
            </a:r>
            <a:endParaRPr lang="es-ES" dirty="0">
              <a:latin typeface="Century" pitchFamily="18" charset="0"/>
            </a:endParaRPr>
          </a:p>
        </p:txBody>
      </p:sp>
      <p:sp>
        <p:nvSpPr>
          <p:cNvPr id="9" name="8 Placa"/>
          <p:cNvSpPr/>
          <p:nvPr/>
        </p:nvSpPr>
        <p:spPr>
          <a:xfrm>
            <a:off x="5286380" y="4143380"/>
            <a:ext cx="3286148" cy="928694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latin typeface="Century Gothic" pitchFamily="34" charset="0"/>
              </a:rPr>
              <a:t>ASOCIACIONES </a:t>
            </a:r>
          </a:p>
          <a:p>
            <a:pPr algn="ctr"/>
            <a:r>
              <a:rPr lang="es-MX" sz="1600" dirty="0">
                <a:latin typeface="Century Gothic" pitchFamily="34" charset="0"/>
              </a:rPr>
              <a:t>DE PADRES</a:t>
            </a:r>
            <a:endParaRPr lang="es-ES" sz="1600" dirty="0">
              <a:latin typeface="Century Gothic" pitchFamily="34" charset="0"/>
            </a:endParaRPr>
          </a:p>
        </p:txBody>
      </p:sp>
      <p:sp>
        <p:nvSpPr>
          <p:cNvPr id="13" name="12 Placa"/>
          <p:cNvSpPr/>
          <p:nvPr/>
        </p:nvSpPr>
        <p:spPr>
          <a:xfrm>
            <a:off x="785786" y="4071942"/>
            <a:ext cx="3071834" cy="928694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latin typeface="Century Gothic" pitchFamily="34" charset="0"/>
              </a:rPr>
              <a:t>AUTORIDADES EDUCATIVAS</a:t>
            </a:r>
            <a:endParaRPr lang="es-ES" sz="1600" dirty="0">
              <a:latin typeface="Century Gothic" pitchFamily="34" charset="0"/>
            </a:endParaRPr>
          </a:p>
        </p:txBody>
      </p:sp>
      <p:sp>
        <p:nvSpPr>
          <p:cNvPr id="14" name="13 Placa"/>
          <p:cNvSpPr/>
          <p:nvPr/>
        </p:nvSpPr>
        <p:spPr>
          <a:xfrm>
            <a:off x="1285852" y="5572140"/>
            <a:ext cx="6929486" cy="571504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Century Gothic" pitchFamily="34" charset="0"/>
              </a:rPr>
              <a:t>ORGANIZACIONES DE PERSONAS CON DISCAPACIDAD 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10" name="9 Flecha izquierda, derecha y arriba"/>
          <p:cNvSpPr/>
          <p:nvPr/>
        </p:nvSpPr>
        <p:spPr>
          <a:xfrm rot="10800000">
            <a:off x="4000496" y="4500570"/>
            <a:ext cx="1216152" cy="778954"/>
          </a:xfrm>
          <a:prstGeom prst="leftRightUp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>
                <a:latin typeface="Century Gothic" pitchFamily="34" charset="0"/>
                <a:cs typeface="Arial" pitchFamily="34" charset="0"/>
              </a:rPr>
              <a:t>DERECHOS POLITICOS </a:t>
            </a:r>
            <a:endParaRPr lang="es-ES" sz="3600" b="1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7901014" cy="438912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es-ES" dirty="0">
              <a:latin typeface="Century Gothic" pitchFamily="34" charset="0"/>
              <a:cs typeface="Arial" pitchFamily="34" charset="0"/>
            </a:endParaRPr>
          </a:p>
          <a:p>
            <a:pPr algn="just"/>
            <a:endParaRPr lang="es-ES" dirty="0">
              <a:latin typeface="Century Gothic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dirty="0">
              <a:latin typeface="Century Gothic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dirty="0">
                <a:latin typeface="Century Gothic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s-ES" dirty="0">
                <a:latin typeface="Century Gothic" pitchFamily="34" charset="0"/>
                <a:cs typeface="Arial" pitchFamily="34" charset="0"/>
              </a:rPr>
              <a:t>	</a:t>
            </a:r>
          </a:p>
          <a:p>
            <a:pPr algn="just">
              <a:buNone/>
            </a:pPr>
            <a:endParaRPr lang="es-ES" dirty="0">
              <a:latin typeface="Century Gothic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dirty="0">
                <a:latin typeface="Century Gothic" pitchFamily="34" charset="0"/>
                <a:cs typeface="Arial" pitchFamily="34" charset="0"/>
              </a:rPr>
              <a:t>   </a:t>
            </a:r>
            <a:r>
              <a:rPr lang="es-ES" sz="2400" dirty="0">
                <a:latin typeface="Century Gothic" pitchFamily="34" charset="0"/>
                <a:cs typeface="Arial" pitchFamily="34" charset="0"/>
              </a:rPr>
              <a:t>Si la persona se encuentra impedida físicamente para marcar su voto puede ser asistido por un/una acompañante de confianza </a:t>
            </a:r>
          </a:p>
          <a:p>
            <a:pPr algn="just"/>
            <a:endParaRPr lang="es-ES" dirty="0"/>
          </a:p>
        </p:txBody>
      </p:sp>
      <p:pic>
        <p:nvPicPr>
          <p:cNvPr id="3074" name="Picture 2" descr="C:\Documents and Settings\COMPUTADORA005\Mis documentos\Mis imágenes\DD.HH\Imagen4.jpg"/>
          <p:cNvPicPr>
            <a:picLocks noChangeAspect="1" noChangeArrowheads="1"/>
          </p:cNvPicPr>
          <p:nvPr/>
        </p:nvPicPr>
        <p:blipFill>
          <a:blip r:embed="rId2"/>
          <a:srcRect l="9374" t="7126" b="7363"/>
          <a:stretch>
            <a:fillRect/>
          </a:stretch>
        </p:blipFill>
        <p:spPr bwMode="auto">
          <a:xfrm>
            <a:off x="3428992" y="2285992"/>
            <a:ext cx="1928826" cy="1714512"/>
          </a:xfrm>
          <a:prstGeom prst="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5" name="4 Flecha curvada hacia la derecha"/>
          <p:cNvSpPr/>
          <p:nvPr/>
        </p:nvSpPr>
        <p:spPr>
          <a:xfrm>
            <a:off x="857224" y="2285992"/>
            <a:ext cx="1857388" cy="1785950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tx1"/>
                </a:solidFill>
                <a:latin typeface="Century Gothic" pitchFamily="34" charset="0"/>
              </a:rPr>
              <a:t>VOTAR</a:t>
            </a:r>
            <a:endParaRPr lang="es-ES" sz="2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>
            <a:off x="6072198" y="2357430"/>
            <a:ext cx="2143140" cy="171451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tx1"/>
                </a:solidFill>
                <a:latin typeface="Century Gothic" pitchFamily="34" charset="0"/>
              </a:rPr>
              <a:t>CARGOS PÚBLICOS </a:t>
            </a:r>
            <a:endParaRPr lang="es-ES" sz="2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latin typeface="Century Gothic" pitchFamily="34" charset="0"/>
                <a:cs typeface="Arial" pitchFamily="34" charset="0"/>
              </a:rPr>
              <a:t>DERECHOS CIVILES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3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Jurídicamente incapaces, pueden ejercer sus derechos  a través de sus representantes. </a:t>
            </a:r>
          </a:p>
          <a:p>
            <a:pPr algn="just"/>
            <a:endParaRPr lang="es-ES" sz="2800" b="1" dirty="0">
              <a:solidFill>
                <a:srgbClr val="FFFF00"/>
              </a:solidFill>
              <a:latin typeface="Century Gothic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Cuando no estén capacitados (as) para satisfacer sus necesidades básicas, estas deberán ser cubiertas por su familia. </a:t>
            </a:r>
          </a:p>
        </p:txBody>
      </p:sp>
      <p:pic>
        <p:nvPicPr>
          <p:cNvPr id="4098" name="Picture 2" descr="C:\Documents and Settings\COMPUTADORA005\Mis documentos\Mis imágenes\DD.HH\Imagen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276" y="692696"/>
            <a:ext cx="1614713" cy="110331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sp>
        <p:nvSpPr>
          <p:cNvPr id="7" name="6 Rombo"/>
          <p:cNvSpPr/>
          <p:nvPr/>
        </p:nvSpPr>
        <p:spPr>
          <a:xfrm>
            <a:off x="857224" y="2143116"/>
            <a:ext cx="3214710" cy="914400"/>
          </a:xfrm>
          <a:prstGeom prst="diamond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latin typeface="Century Gothic" pitchFamily="34" charset="0"/>
              </a:rPr>
              <a:t>MENORES DE EDAD </a:t>
            </a:r>
            <a:endParaRPr lang="es-ES" b="1" dirty="0">
              <a:latin typeface="Century Gothic" pitchFamily="34" charset="0"/>
            </a:endParaRPr>
          </a:p>
        </p:txBody>
      </p:sp>
      <p:sp>
        <p:nvSpPr>
          <p:cNvPr id="8" name="7 Rombo"/>
          <p:cNvSpPr/>
          <p:nvPr/>
        </p:nvSpPr>
        <p:spPr>
          <a:xfrm>
            <a:off x="5143504" y="2143116"/>
            <a:ext cx="3143272" cy="1000132"/>
          </a:xfrm>
          <a:prstGeom prst="diamond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latin typeface="Century Gothic" pitchFamily="34" charset="0"/>
              </a:rPr>
              <a:t>ADULTOS </a:t>
            </a:r>
            <a:endParaRPr lang="es-ES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cap="small" dirty="0">
                <a:latin typeface="Century Gothic" pitchFamily="34" charset="0"/>
                <a:cs typeface="Arial" pitchFamily="34" charset="0"/>
              </a:rPr>
              <a:t>DERECHO A LA CULTURA, RECREACION Y DEPORTE</a:t>
            </a:r>
            <a:endParaRPr lang="en-US" sz="2800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7972452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                           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3 Imagen" descr="C:\Documents and Settings\computadora002\Mis documentos\Mis imágenes\recreacion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28802"/>
            <a:ext cx="228601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j029208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857364"/>
            <a:ext cx="192882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j034332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4714884"/>
            <a:ext cx="2643206" cy="181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Flecha izquierda y derecha"/>
          <p:cNvSpPr/>
          <p:nvPr/>
        </p:nvSpPr>
        <p:spPr>
          <a:xfrm>
            <a:off x="3357554" y="3000372"/>
            <a:ext cx="2857520" cy="1214446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>
                <a:solidFill>
                  <a:srgbClr val="FF0000"/>
                </a:solidFill>
                <a:latin typeface="Century Gothic" pitchFamily="34" charset="0"/>
              </a:rPr>
              <a:t>ADECUACIONES</a:t>
            </a:r>
            <a:endParaRPr lang="es-ES" sz="11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rgbClr val="66FF33"/>
                </a:solidFill>
                <a:latin typeface="Century Gothic" pitchFamily="34" charset="0"/>
              </a:rPr>
              <a:t>CONVIVENCIA ARMONICA </a:t>
            </a:r>
            <a:endParaRPr lang="en-US" sz="3200" b="1" dirty="0">
              <a:solidFill>
                <a:srgbClr val="66FF33"/>
              </a:solidFill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7829576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400" b="1" dirty="0">
                <a:solidFill>
                  <a:srgbClr val="FFFF00"/>
                </a:solidFill>
                <a:latin typeface="Century Gothic" pitchFamily="34" charset="0"/>
              </a:rPr>
              <a:t>“Es muy importante que sepamos que nuestros derechos terminan donde empiezan los de los demás”.</a:t>
            </a:r>
          </a:p>
          <a:p>
            <a:pPr algn="ctr">
              <a:buNone/>
            </a:pPr>
            <a:r>
              <a:rPr lang="es-ES" sz="2000" b="1" i="1" dirty="0">
                <a:solidFill>
                  <a:srgbClr val="FFFF00"/>
                </a:solidFill>
                <a:latin typeface="Century Gothic" pitchFamily="34" charset="0"/>
              </a:rPr>
              <a:t>Benito Juárez</a:t>
            </a:r>
            <a:r>
              <a:rPr lang="es-ES" sz="2400" b="1" dirty="0">
                <a:solidFill>
                  <a:srgbClr val="FFFF00"/>
                </a:solidFill>
                <a:latin typeface="Century Gothic" pitchFamily="34" charset="0"/>
              </a:rPr>
              <a:t>. </a:t>
            </a:r>
          </a:p>
          <a:p>
            <a:pPr algn="ctr">
              <a:buNone/>
            </a:pPr>
            <a:r>
              <a:rPr lang="es-ES" sz="2400" b="1" dirty="0">
                <a:solidFill>
                  <a:srgbClr val="FFFF00"/>
                </a:solidFill>
                <a:latin typeface="Century Gothic" pitchFamily="34" charset="0"/>
              </a:rPr>
              <a:t>“El respeto al derecho ajeno es la paz”  </a:t>
            </a:r>
          </a:p>
          <a:p>
            <a:pPr algn="r">
              <a:buNone/>
            </a:pPr>
            <a:endParaRPr lang="en-US" sz="2400" b="1" dirty="0">
              <a:solidFill>
                <a:srgbClr val="FFFF00"/>
              </a:solidFill>
              <a:latin typeface="Century Gothic" pitchFamily="34" charset="0"/>
            </a:endParaRPr>
          </a:p>
        </p:txBody>
      </p:sp>
      <p:pic>
        <p:nvPicPr>
          <p:cNvPr id="1027" name="Picture 3" descr="C:\Documents and Settings\COMPUTADORA005\Mis documentos\Mis imágenes\DD.HH\Imagen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1901" y="4221088"/>
            <a:ext cx="2949257" cy="189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  <a:solidFill>
            <a:srgbClr val="FFFF00"/>
          </a:solidFill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es-ES" sz="1700" dirty="0">
              <a:latin typeface="Papyrus" pitchFamily="66" charset="0"/>
            </a:endParaRPr>
          </a:p>
          <a:p>
            <a:pPr algn="ctr">
              <a:buNone/>
            </a:pPr>
            <a:endParaRPr lang="es-ES" sz="1700" dirty="0">
              <a:latin typeface="Papyrus" pitchFamily="66" charset="0"/>
            </a:endParaRPr>
          </a:p>
          <a:p>
            <a:pPr algn="ctr">
              <a:buNone/>
            </a:pPr>
            <a:endParaRPr lang="es-ES" sz="1700" dirty="0">
              <a:latin typeface="Papyrus" pitchFamily="66" charset="0"/>
            </a:endParaRPr>
          </a:p>
          <a:p>
            <a:pPr algn="ctr">
              <a:buNone/>
            </a:pPr>
            <a:endParaRPr lang="es-ES" sz="2600" b="1" dirty="0">
              <a:solidFill>
                <a:srgbClr val="66FF33"/>
              </a:solidFill>
            </a:endParaRPr>
          </a:p>
          <a:p>
            <a:pPr algn="ctr">
              <a:buNone/>
            </a:pPr>
            <a:endParaRPr lang="es-ES" sz="2600" b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es-ES" sz="36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s-ES" sz="3600" b="1" dirty="0">
                <a:solidFill>
                  <a:srgbClr val="FF0000"/>
                </a:solidFill>
              </a:rPr>
              <a:t>DERECHOS HUMANOS</a:t>
            </a:r>
          </a:p>
          <a:p>
            <a:pPr algn="ctr">
              <a:buNone/>
            </a:pPr>
            <a:r>
              <a:rPr lang="es-ES" sz="3600" b="1" dirty="0">
                <a:solidFill>
                  <a:srgbClr val="FF0000"/>
                </a:solidFill>
              </a:rPr>
              <a:t> COMO EJE TRANSVERSAL DE CONVIVENCIA ARMONICA</a:t>
            </a:r>
          </a:p>
          <a:p>
            <a:pPr algn="ctr">
              <a:buNone/>
            </a:pPr>
            <a:endParaRPr lang="es-ES" b="1" dirty="0">
              <a:solidFill>
                <a:srgbClr val="FF0000"/>
              </a:solidFill>
              <a:latin typeface="Algerian" pitchFamily="82" charset="0"/>
            </a:endParaRPr>
          </a:p>
          <a:p>
            <a:pPr algn="ctr">
              <a:buNone/>
            </a:pPr>
            <a:r>
              <a:rPr lang="es-MX" dirty="0">
                <a:solidFill>
                  <a:srgbClr val="FF0000"/>
                </a:solidFill>
                <a:latin typeface="Papyrus" pitchFamily="66" charset="0"/>
              </a:rPr>
              <a:t> </a:t>
            </a:r>
          </a:p>
          <a:p>
            <a:pPr algn="ctr">
              <a:buNone/>
            </a:pPr>
            <a:endParaRPr lang="es-MX" dirty="0">
              <a:solidFill>
                <a:srgbClr val="FF0000"/>
              </a:solidFill>
              <a:latin typeface="Papyrus" pitchFamily="66" charset="0"/>
            </a:endParaRPr>
          </a:p>
          <a:p>
            <a:pPr algn="ctr">
              <a:buNone/>
            </a:pPr>
            <a:endParaRPr lang="es-MX" dirty="0">
              <a:solidFill>
                <a:srgbClr val="FF0000"/>
              </a:solidFill>
              <a:latin typeface="Papyrus" pitchFamily="66" charset="0"/>
            </a:endParaRPr>
          </a:p>
          <a:p>
            <a:pPr algn="ctr">
              <a:buNone/>
            </a:pPr>
            <a:endParaRPr lang="es-MX" dirty="0">
              <a:solidFill>
                <a:srgbClr val="FF0000"/>
              </a:solidFill>
              <a:latin typeface="Papyrus" pitchFamily="66" charset="0"/>
            </a:endParaRPr>
          </a:p>
          <a:p>
            <a:pPr algn="ctr">
              <a:buNone/>
            </a:pPr>
            <a:endParaRPr lang="es-MX" dirty="0">
              <a:solidFill>
                <a:srgbClr val="FF0000"/>
              </a:solidFill>
              <a:latin typeface="Papyrus" pitchFamily="66" charset="0"/>
            </a:endParaRPr>
          </a:p>
          <a:p>
            <a:pPr algn="ctr">
              <a:buNone/>
            </a:pPr>
            <a:r>
              <a:rPr lang="es-ES" b="1" dirty="0">
                <a:latin typeface="Papyrus" pitchFamily="66" charset="0"/>
              </a:rPr>
              <a:t> </a:t>
            </a:r>
            <a:endParaRPr lang="en-US" b="1" dirty="0">
              <a:latin typeface="Papyrus" pitchFamily="66" charset="0"/>
            </a:endParaRPr>
          </a:p>
        </p:txBody>
      </p:sp>
      <p:pic>
        <p:nvPicPr>
          <p:cNvPr id="4" name="Picture 2" descr="C:\Documents and Settings\COMPUTADORA005\Mis documentos\Mis imágenes\DD.HH\emble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3928" y="4380969"/>
            <a:ext cx="1571636" cy="114300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sz="3600" b="1" dirty="0">
                <a:latin typeface="Century Gothic" pitchFamily="34" charset="0"/>
                <a:cs typeface="Arial" pitchFamily="34" charset="0"/>
              </a:rPr>
              <a:t>DERECHOS HUMANOS </a:t>
            </a:r>
            <a:r>
              <a:rPr lang="es-MX" sz="3600" b="1" dirty="0">
                <a:latin typeface="Arial" pitchFamily="34" charset="0"/>
                <a:cs typeface="Arial" pitchFamily="34" charset="0"/>
              </a:rPr>
              <a:t/>
            </a:r>
            <a:br>
              <a:rPr lang="es-MX" sz="3600" b="1" dirty="0">
                <a:latin typeface="Arial" pitchFamily="34" charset="0"/>
                <a:cs typeface="Arial" pitchFamily="34" charset="0"/>
              </a:rPr>
            </a:br>
            <a:endParaRPr lang="es-E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196752"/>
            <a:ext cx="7744944" cy="5304082"/>
          </a:xfrm>
          <a:solidFill>
            <a:srgbClr val="00206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just"/>
            <a:r>
              <a:rPr lang="es-ES" sz="2400" dirty="0">
                <a:latin typeface="Century Gothic" pitchFamily="34" charset="0"/>
              </a:rPr>
              <a:t>Ideal común por el que todos los pueblos y naciones deben esforzarse, a fin de que tanto los </a:t>
            </a:r>
            <a:r>
              <a:rPr lang="es-ES" sz="2400" b="1" dirty="0">
                <a:solidFill>
                  <a:srgbClr val="C00000"/>
                </a:solidFill>
                <a:latin typeface="Century Gothic" pitchFamily="34" charset="0"/>
              </a:rPr>
              <a:t>individuos</a:t>
            </a:r>
            <a:r>
              <a:rPr lang="es-ES" sz="2400" dirty="0">
                <a:latin typeface="Century Gothic" pitchFamily="34" charset="0"/>
              </a:rPr>
              <a:t> como las </a:t>
            </a:r>
            <a:r>
              <a:rPr lang="es-ES" sz="2400" b="1" dirty="0">
                <a:solidFill>
                  <a:srgbClr val="C00000"/>
                </a:solidFill>
                <a:latin typeface="Century Gothic" pitchFamily="34" charset="0"/>
              </a:rPr>
              <a:t>instituciones</a:t>
            </a:r>
            <a:r>
              <a:rPr lang="es-ES" sz="2400" b="1" dirty="0">
                <a:latin typeface="Century Gothic" pitchFamily="34" charset="0"/>
              </a:rPr>
              <a:t>,</a:t>
            </a:r>
            <a:r>
              <a:rPr lang="es-ES" sz="2400" dirty="0">
                <a:latin typeface="Century Gothic" pitchFamily="34" charset="0"/>
              </a:rPr>
              <a:t> promuevan, mediante la enseñanza y la </a:t>
            </a:r>
            <a:r>
              <a:rPr lang="es-ES" sz="2400" b="1" dirty="0">
                <a:solidFill>
                  <a:srgbClr val="C00000"/>
                </a:solidFill>
                <a:latin typeface="Century Gothic" pitchFamily="34" charset="0"/>
              </a:rPr>
              <a:t>educación</a:t>
            </a:r>
            <a:r>
              <a:rPr lang="es-ES" sz="2400" dirty="0">
                <a:latin typeface="Century Gothic" pitchFamily="34" charset="0"/>
              </a:rPr>
              <a:t>, el </a:t>
            </a:r>
            <a:r>
              <a:rPr lang="es-ES" sz="2400" b="1" dirty="0">
                <a:solidFill>
                  <a:srgbClr val="C00000"/>
                </a:solidFill>
                <a:latin typeface="Century Gothic" pitchFamily="34" charset="0"/>
              </a:rPr>
              <a:t>respeto</a:t>
            </a:r>
            <a:r>
              <a:rPr lang="es-ES" sz="2400" dirty="0">
                <a:latin typeface="Century Gothic" pitchFamily="34" charset="0"/>
              </a:rPr>
              <a:t> a estos derechos y libertades.</a:t>
            </a:r>
          </a:p>
          <a:p>
            <a:pPr marL="64008" indent="0" algn="just">
              <a:buNone/>
            </a:pPr>
            <a:endParaRPr lang="es-ES" sz="2400" dirty="0">
              <a:latin typeface="Century Gothic" pitchFamily="34" charset="0"/>
            </a:endParaRPr>
          </a:p>
          <a:p>
            <a:pPr algn="just"/>
            <a:r>
              <a:rPr lang="es-ES" sz="2400" dirty="0">
                <a:latin typeface="Century Gothic" pitchFamily="34" charset="0"/>
              </a:rPr>
              <a:t>Y aseguren, nacional e internacionalmente, su reconocimiento y </a:t>
            </a:r>
            <a:r>
              <a:rPr lang="es-ES" sz="2400" b="1" dirty="0">
                <a:solidFill>
                  <a:srgbClr val="C00000"/>
                </a:solidFill>
                <a:latin typeface="Century Gothic" pitchFamily="34" charset="0"/>
              </a:rPr>
              <a:t>aplicación</a:t>
            </a:r>
            <a:r>
              <a:rPr lang="es-ES" sz="2400" b="1" dirty="0">
                <a:latin typeface="Century Gothic" pitchFamily="34" charset="0"/>
              </a:rPr>
              <a:t> </a:t>
            </a:r>
            <a:r>
              <a:rPr lang="es-ES" sz="2400" dirty="0">
                <a:latin typeface="Century Gothic" pitchFamily="34" charset="0"/>
              </a:rPr>
              <a:t>universales, tanto entre los pueblos de los </a:t>
            </a:r>
            <a:r>
              <a:rPr lang="es-ES" sz="2400" b="1" dirty="0">
                <a:solidFill>
                  <a:srgbClr val="C00000"/>
                </a:solidFill>
                <a:latin typeface="Century Gothic" pitchFamily="34" charset="0"/>
              </a:rPr>
              <a:t>Estados Miembros </a:t>
            </a:r>
            <a:r>
              <a:rPr lang="es-ES" sz="2400" dirty="0">
                <a:latin typeface="Century Gothic" pitchFamily="34" charset="0"/>
              </a:rPr>
              <a:t>como los territorios colocados bajo su jurisdicción.</a:t>
            </a:r>
            <a:endParaRPr lang="en-US" sz="2400" dirty="0">
              <a:latin typeface="Century Gothic" pitchFamily="34" charset="0"/>
            </a:endParaRPr>
          </a:p>
          <a:p>
            <a:endParaRPr lang="es-ES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6766" cy="121444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Century Gothic" pitchFamily="34" charset="0"/>
                <a:cs typeface="Arial" pitchFamily="34" charset="0"/>
              </a:rPr>
              <a:t>LEGISLACIÓN INTERNACIONAL</a:t>
            </a:r>
            <a:r>
              <a:rPr lang="es-MX" sz="3200" dirty="0">
                <a:latin typeface="Arial" pitchFamily="34" charset="0"/>
                <a:cs typeface="Arial" pitchFamily="34" charset="0"/>
              </a:rPr>
              <a:t/>
            </a:r>
            <a:br>
              <a:rPr lang="es-MX" sz="3200" dirty="0">
                <a:latin typeface="Arial" pitchFamily="34" charset="0"/>
                <a:cs typeface="Arial" pitchFamily="34" charset="0"/>
              </a:rPr>
            </a:b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40768"/>
            <a:ext cx="6929486" cy="5231504"/>
          </a:xfrm>
          <a:solidFill>
            <a:srgbClr val="66FF33"/>
          </a:solidFill>
        </p:spPr>
        <p:txBody>
          <a:bodyPr>
            <a:noAutofit/>
          </a:bodyPr>
          <a:lstStyle/>
          <a:p>
            <a:pPr algn="just"/>
            <a:r>
              <a:rPr lang="es-MX" sz="1600" b="1" dirty="0">
                <a:solidFill>
                  <a:srgbClr val="0070C0"/>
                </a:solidFill>
                <a:latin typeface="Century Gothic" pitchFamily="34" charset="0"/>
                <a:cs typeface="Arial" pitchFamily="34" charset="0"/>
              </a:rPr>
              <a:t>Declaración Universal de los Derechos Humanos. 1948.</a:t>
            </a:r>
          </a:p>
          <a:p>
            <a:pPr algn="just"/>
            <a:endParaRPr lang="es-MX" sz="1600" b="1" dirty="0">
              <a:solidFill>
                <a:srgbClr val="0070C0"/>
              </a:solidFill>
              <a:latin typeface="Century Gothic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rgbClr val="0070C0"/>
                </a:solidFill>
                <a:latin typeface="Century Gothic" pitchFamily="34" charset="0"/>
                <a:cs typeface="Arial" pitchFamily="34" charset="0"/>
              </a:rPr>
              <a:t>Declaración de los Derechos del    Deficiente Mental .1971.</a:t>
            </a:r>
          </a:p>
          <a:p>
            <a:pPr algn="just"/>
            <a:endParaRPr lang="es-MX" sz="1600" b="1" dirty="0">
              <a:solidFill>
                <a:srgbClr val="0070C0"/>
              </a:solidFill>
              <a:latin typeface="Century Gothic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rgbClr val="0070C0"/>
                </a:solidFill>
                <a:latin typeface="Century Gothic" pitchFamily="34" charset="0"/>
                <a:cs typeface="Arial" pitchFamily="34" charset="0"/>
              </a:rPr>
              <a:t>Convención sobre los Derechos del Niño. 1989.</a:t>
            </a:r>
          </a:p>
          <a:p>
            <a:pPr algn="just"/>
            <a:endParaRPr lang="es-MX" sz="1600" b="1" dirty="0">
              <a:solidFill>
                <a:srgbClr val="0070C0"/>
              </a:solidFill>
              <a:latin typeface="Century Gothic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rgbClr val="0070C0"/>
                </a:solidFill>
                <a:latin typeface="Century Gothic" pitchFamily="34" charset="0"/>
                <a:cs typeface="Arial" pitchFamily="34" charset="0"/>
              </a:rPr>
              <a:t>Declaración Mundial de Educación    para todos. Tailandia 1990.</a:t>
            </a:r>
          </a:p>
          <a:p>
            <a:pPr algn="just"/>
            <a:endParaRPr lang="es-MX" sz="1600" b="1" dirty="0">
              <a:solidFill>
                <a:srgbClr val="0070C0"/>
              </a:solidFill>
              <a:latin typeface="Century Gothic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rgbClr val="0070C0"/>
                </a:solidFill>
                <a:latin typeface="Century Gothic" pitchFamily="34" charset="0"/>
                <a:cs typeface="Arial" pitchFamily="34" charset="0"/>
              </a:rPr>
              <a:t>Declaración de Salamanca sobre principios, Políticas  y Practica en NEE. Salamanca. 1994. </a:t>
            </a:r>
          </a:p>
          <a:p>
            <a:pPr algn="just"/>
            <a:endParaRPr lang="es-MX" sz="1600" b="1" dirty="0">
              <a:solidFill>
                <a:srgbClr val="0070C0"/>
              </a:solidFill>
              <a:latin typeface="Century Gothic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rgbClr val="0070C0"/>
                </a:solidFill>
                <a:latin typeface="Century Gothic" pitchFamily="34" charset="0"/>
                <a:cs typeface="Arial" pitchFamily="34" charset="0"/>
              </a:rPr>
              <a:t>Foro Mundial sobre la Educación. Senegal 2000.</a:t>
            </a:r>
          </a:p>
          <a:p>
            <a:pPr algn="just">
              <a:buNone/>
            </a:pPr>
            <a:r>
              <a:rPr lang="es-MX" sz="1600" b="1" dirty="0">
                <a:solidFill>
                  <a:srgbClr val="0070C0"/>
                </a:solidFill>
                <a:latin typeface="Century Gothic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s-MX" sz="1600" b="1" dirty="0">
                <a:solidFill>
                  <a:srgbClr val="0070C0"/>
                </a:solidFill>
                <a:latin typeface="Century Gothic" pitchFamily="34" charset="0"/>
                <a:cs typeface="Arial" pitchFamily="34" charset="0"/>
              </a:rPr>
              <a:t>Convención de Naciones Unidas sobre los Derechos de las Personas con Discapacidad. 2006</a:t>
            </a:r>
            <a:endParaRPr lang="es-ES" sz="1600" b="1" dirty="0">
              <a:solidFill>
                <a:srgbClr val="0070C0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6" name="5 Imagen" descr="j029757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428868"/>
            <a:ext cx="1357322" cy="2214578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latin typeface="Arial" pitchFamily="34" charset="0"/>
                <a:cs typeface="Arial" pitchFamily="34" charset="0"/>
              </a:rPr>
            </a:br>
            <a:r>
              <a:rPr lang="es-MX" sz="3600" b="1" dirty="0">
                <a:solidFill>
                  <a:srgbClr val="66FF33"/>
                </a:solidFill>
                <a:latin typeface="Century Gothic" pitchFamily="34" charset="0"/>
                <a:cs typeface="Arial" pitchFamily="34" charset="0"/>
              </a:rPr>
              <a:t>LEGISLACIÓN NACIONAL</a:t>
            </a:r>
            <a:endParaRPr lang="es-ES" sz="3600" b="1" dirty="0">
              <a:solidFill>
                <a:srgbClr val="66FF33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8802"/>
            <a:ext cx="6419056" cy="4596542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4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Constitución de la República de Honduras. 1982. </a:t>
            </a:r>
          </a:p>
          <a:p>
            <a:pPr algn="just"/>
            <a:endParaRPr lang="es-MX" sz="2400" b="1" dirty="0">
              <a:solidFill>
                <a:srgbClr val="FFFF00"/>
              </a:solidFill>
              <a:latin typeface="Century Gothic" pitchFamily="34" charset="0"/>
              <a:cs typeface="Arial" pitchFamily="34" charset="0"/>
            </a:endParaRPr>
          </a:p>
          <a:p>
            <a:pPr algn="just"/>
            <a:r>
              <a:rPr lang="es-MX" sz="24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Ley de Habilitación y Rehabilitación  de la Persona minusválida. 1987.</a:t>
            </a:r>
          </a:p>
          <a:p>
            <a:pPr algn="just">
              <a:buNone/>
            </a:pPr>
            <a:r>
              <a:rPr lang="es-MX" sz="24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s-MX" sz="24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Código de la niñez y la Adolescencia. 1996.</a:t>
            </a:r>
          </a:p>
          <a:p>
            <a:pPr algn="just"/>
            <a:endParaRPr lang="es-MX" sz="2400" b="1" dirty="0">
              <a:solidFill>
                <a:srgbClr val="FFFF00"/>
              </a:solidFill>
              <a:latin typeface="Century Gothic" pitchFamily="34" charset="0"/>
              <a:cs typeface="Arial" pitchFamily="34" charset="0"/>
            </a:endParaRPr>
          </a:p>
          <a:p>
            <a:pPr algn="just"/>
            <a:r>
              <a:rPr lang="es-MX" sz="24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Ley de Equidad y Desarrollo Integral para las Personas     con Discapacidad. Decreto 160-2005. </a:t>
            </a:r>
          </a:p>
          <a:p>
            <a:endParaRPr lang="es-MX" dirty="0"/>
          </a:p>
          <a:p>
            <a:endParaRPr lang="es-ES" dirty="0"/>
          </a:p>
        </p:txBody>
      </p:sp>
      <p:pic>
        <p:nvPicPr>
          <p:cNvPr id="5" name="4 Imagen" descr="j034329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264" y="2714620"/>
            <a:ext cx="1749742" cy="198120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rgbClr val="66FF33"/>
                </a:solidFill>
                <a:latin typeface="Century Gothic" pitchFamily="34" charset="0"/>
                <a:cs typeface="Arial" pitchFamily="34" charset="0"/>
              </a:rPr>
              <a:t>PRINCIPIOS RECTORES EN LA ATENCIÓN DE PERSONAS CON DISCAPACIDAD</a:t>
            </a:r>
            <a:r>
              <a:rPr lang="es-MX" sz="3600" dirty="0">
                <a:solidFill>
                  <a:srgbClr val="66FF33"/>
                </a:solidFill>
              </a:rPr>
              <a:t>.</a:t>
            </a:r>
            <a:r>
              <a:rPr lang="es-MX" sz="3600" dirty="0"/>
              <a:t> 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6203032" cy="4623792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Igualdad de Oportunidades</a:t>
            </a:r>
          </a:p>
          <a:p>
            <a:pPr>
              <a:buNone/>
            </a:pPr>
            <a:endParaRPr lang="es-MX" b="1" dirty="0">
              <a:solidFill>
                <a:srgbClr val="FFFF00"/>
              </a:solidFill>
              <a:latin typeface="Century Gothic" pitchFamily="34" charset="0"/>
              <a:cs typeface="Arial" pitchFamily="34" charset="0"/>
            </a:endParaRPr>
          </a:p>
          <a:p>
            <a:r>
              <a:rPr lang="es-MX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Autodeterminación</a:t>
            </a:r>
          </a:p>
          <a:p>
            <a:endParaRPr lang="es-MX" b="1" dirty="0">
              <a:solidFill>
                <a:srgbClr val="FFFF00"/>
              </a:solidFill>
              <a:latin typeface="Century Gothic" pitchFamily="34" charset="0"/>
              <a:cs typeface="Arial" pitchFamily="34" charset="0"/>
            </a:endParaRPr>
          </a:p>
          <a:p>
            <a:r>
              <a:rPr lang="es-MX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Normalización</a:t>
            </a:r>
          </a:p>
          <a:p>
            <a:endParaRPr lang="es-MX" b="1" dirty="0">
              <a:solidFill>
                <a:srgbClr val="FFFF00"/>
              </a:solidFill>
              <a:latin typeface="Century Gothic" pitchFamily="34" charset="0"/>
              <a:cs typeface="Arial" pitchFamily="34" charset="0"/>
            </a:endParaRPr>
          </a:p>
          <a:p>
            <a:r>
              <a:rPr lang="es-MX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Accesibilidad Universal</a:t>
            </a:r>
            <a:r>
              <a:rPr lang="es-MX" dirty="0">
                <a:latin typeface="Century Gothic" pitchFamily="34" charset="0"/>
                <a:cs typeface="Arial" pitchFamily="34" charset="0"/>
              </a:rPr>
              <a:t>.</a:t>
            </a:r>
            <a:endParaRPr lang="es-ES" dirty="0"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5123" name="Picture 3" descr="C:\Documents and Settings\COMPUTADORA005\Mis documentos\Mis imágenes\DD.HH\Image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500306"/>
            <a:ext cx="1857388" cy="328614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24714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Century Gothic" pitchFamily="34" charset="0"/>
                <a:cs typeface="Arial" pitchFamily="34" charset="0"/>
              </a:rPr>
              <a:t>ACCESIBILIDAD </a:t>
            </a:r>
            <a:br>
              <a:rPr lang="es-MX" sz="3200" b="1" dirty="0">
                <a:latin typeface="Century Gothic" pitchFamily="34" charset="0"/>
                <a:cs typeface="Arial" pitchFamily="34" charset="0"/>
              </a:rPr>
            </a:br>
            <a:endParaRPr lang="en-US" sz="3200" dirty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58204" cy="4538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dirty="0">
                <a:latin typeface="Century Gothic" pitchFamily="34" charset="0"/>
                <a:cs typeface="Arial" pitchFamily="34" charset="0"/>
              </a:rPr>
              <a:t>     </a:t>
            </a:r>
            <a:r>
              <a:rPr lang="es-MX" sz="24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Las áreas públicas y privadas deben  ser         accesibles   a   las personas con discapacidad</a:t>
            </a:r>
            <a:r>
              <a:rPr lang="es-MX" sz="20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s-MX" sz="2000" dirty="0">
              <a:latin typeface="Century Gothic" pitchFamily="34" charset="0"/>
              <a:cs typeface="Arial" pitchFamily="34" charset="0"/>
            </a:endParaRPr>
          </a:p>
          <a:p>
            <a:pPr algn="just">
              <a:buNone/>
            </a:pPr>
            <a:endParaRPr lang="es-MX" sz="2000" dirty="0">
              <a:latin typeface="Century Gothic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sz="20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Instalaciones urbanísticas y arquitectónicas:</a:t>
            </a:r>
          </a:p>
          <a:p>
            <a:pPr algn="just"/>
            <a:r>
              <a:rPr lang="es-MX" sz="20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 Rampas</a:t>
            </a:r>
          </a:p>
          <a:p>
            <a:pPr algn="just"/>
            <a:r>
              <a:rPr lang="es-MX" sz="20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 Puertas</a:t>
            </a:r>
          </a:p>
          <a:p>
            <a:pPr algn="just"/>
            <a:r>
              <a:rPr lang="es-MX" sz="20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 Elevadores </a:t>
            </a:r>
          </a:p>
          <a:p>
            <a:pPr algn="just"/>
            <a:r>
              <a:rPr lang="es-MX" sz="20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 Pasamanos </a:t>
            </a:r>
          </a:p>
          <a:p>
            <a:pPr algn="just"/>
            <a:r>
              <a:rPr lang="es-MX" sz="2000" b="1" dirty="0">
                <a:solidFill>
                  <a:srgbClr val="FFFF00"/>
                </a:solidFill>
                <a:latin typeface="Century Gothic" pitchFamily="34" charset="0"/>
                <a:cs typeface="Arial" pitchFamily="34" charset="0"/>
              </a:rPr>
              <a:t> Sanitarios </a:t>
            </a:r>
            <a:endParaRPr lang="en-US" sz="2000" b="1" dirty="0">
              <a:solidFill>
                <a:srgbClr val="FFFF00"/>
              </a:solidFill>
              <a:latin typeface="Century Gothic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sz="2200" dirty="0">
                <a:solidFill>
                  <a:srgbClr val="FFFF00"/>
                </a:solidFill>
                <a:latin typeface="Century Gothic" pitchFamily="34" charset="0"/>
              </a:rPr>
              <a:t> </a:t>
            </a:r>
            <a:endParaRPr lang="en-US" sz="2200" dirty="0">
              <a:solidFill>
                <a:srgbClr val="FFFF00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  <p:pic>
        <p:nvPicPr>
          <p:cNvPr id="5" name="4 Imagen" descr="C:\Documents and Settings\computadora002\Mis documentos\Mis imágenes\acces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592" y="332656"/>
            <a:ext cx="157163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COMPUTADORA005\Mis documentos\Mis imágenes\DD.HH\Imagen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192" y="3212976"/>
            <a:ext cx="2357454" cy="2281407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 b="1" dirty="0">
                <a:latin typeface="Century Gothic" pitchFamily="34" charset="0"/>
                <a:cs typeface="Arial" pitchFamily="34" charset="0"/>
              </a:rPr>
              <a:t>SALUD</a:t>
            </a:r>
            <a:r>
              <a:rPr lang="es-MX" dirty="0">
                <a:latin typeface="Century" pitchFamily="18" charset="0"/>
                <a:cs typeface="Arial" pitchFamily="34" charset="0"/>
              </a:rPr>
              <a:t> </a:t>
            </a:r>
            <a:endParaRPr lang="es-ES" dirty="0">
              <a:latin typeface="Century" pitchFamily="18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0298" y="1928802"/>
            <a:ext cx="6357982" cy="4252922"/>
          </a:xfrm>
        </p:spPr>
        <p:txBody>
          <a:bodyPr>
            <a:normAutofit/>
          </a:bodyPr>
          <a:lstStyle/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sz="2400" b="1" u="sng" dirty="0">
                <a:latin typeface="Century Gothic" pitchFamily="34" charset="0"/>
                <a:cs typeface="Arial" pitchFamily="34" charset="0"/>
              </a:rPr>
              <a:t>La Prevención</a:t>
            </a:r>
          </a:p>
          <a:p>
            <a:endParaRPr lang="es-MX" sz="2400" b="1" u="sng" dirty="0">
              <a:latin typeface="Century" pitchFamily="18" charset="0"/>
              <a:cs typeface="Arial" pitchFamily="34" charset="0"/>
            </a:endParaRPr>
          </a:p>
          <a:p>
            <a:pPr>
              <a:buNone/>
            </a:pPr>
            <a:r>
              <a:rPr lang="es-MX" sz="2400" b="1" dirty="0">
                <a:latin typeface="Century" pitchFamily="18" charset="0"/>
                <a:cs typeface="Arial" pitchFamily="34" charset="0"/>
              </a:rPr>
              <a:t>   </a:t>
            </a:r>
          </a:p>
          <a:p>
            <a:pPr>
              <a:buNone/>
            </a:pPr>
            <a:endParaRPr lang="es-MX" sz="2400" b="1" dirty="0">
              <a:latin typeface="Century" pitchFamily="18" charset="0"/>
              <a:cs typeface="Arial" pitchFamily="34" charset="0"/>
            </a:endParaRPr>
          </a:p>
          <a:p>
            <a:pPr>
              <a:buNone/>
            </a:pPr>
            <a:endParaRPr lang="es-MX" sz="2400" b="1" dirty="0">
              <a:latin typeface="Century" pitchFamily="18" charset="0"/>
              <a:cs typeface="Arial" pitchFamily="34" charset="0"/>
            </a:endParaRPr>
          </a:p>
          <a:p>
            <a:r>
              <a:rPr lang="es-MX" sz="2400" b="1" u="sng" dirty="0">
                <a:latin typeface="Century Gothic" pitchFamily="34" charset="0"/>
                <a:cs typeface="Arial" pitchFamily="34" charset="0"/>
              </a:rPr>
              <a:t>La Rehabilitación</a:t>
            </a:r>
            <a:r>
              <a:rPr lang="es-ES" sz="2400" b="1" dirty="0">
                <a:latin typeface="Century" pitchFamily="18" charset="0"/>
              </a:rPr>
              <a:t/>
            </a:r>
            <a:br>
              <a:rPr lang="es-ES" sz="2400" b="1" dirty="0">
                <a:latin typeface="Century" pitchFamily="18" charset="0"/>
              </a:rPr>
            </a:br>
            <a:endParaRPr lang="es-ES" sz="2400" b="1" dirty="0">
              <a:latin typeface="Century" pitchFamily="18" charset="0"/>
              <a:cs typeface="Arial" pitchFamily="34" charset="0"/>
            </a:endParaRPr>
          </a:p>
        </p:txBody>
      </p:sp>
      <p:pic>
        <p:nvPicPr>
          <p:cNvPr id="5" name="4 Imagen" descr="j033723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285992"/>
            <a:ext cx="164307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Documents and Settings\COMPUTADORA005\Mis documentos\Mis imágenes\DD.HH\Imagen8.jpg"/>
          <p:cNvPicPr>
            <a:picLocks noChangeAspect="1" noChangeArrowheads="1"/>
          </p:cNvPicPr>
          <p:nvPr/>
        </p:nvPicPr>
        <p:blipFill>
          <a:blip r:embed="rId3"/>
          <a:srcRect l="12261" t="8000"/>
          <a:stretch>
            <a:fillRect/>
          </a:stretch>
        </p:blipFill>
        <p:spPr bwMode="auto">
          <a:xfrm>
            <a:off x="7143768" y="4214818"/>
            <a:ext cx="1247770" cy="1643074"/>
          </a:xfrm>
          <a:prstGeom prst="rect">
            <a:avLst/>
          </a:prstGeom>
          <a:noFill/>
        </p:spPr>
      </p:pic>
      <p:pic>
        <p:nvPicPr>
          <p:cNvPr id="2051" name="Picture 3" descr="C:\Documents and Settings\COMPUTADORA005\Mis documentos\Mis imágenes\DD.HH\Imagen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500306"/>
            <a:ext cx="1571635" cy="215899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>
                <a:latin typeface="Century Gothic" pitchFamily="34" charset="0"/>
                <a:cs typeface="Arial" pitchFamily="34" charset="0"/>
              </a:rPr>
              <a:t>TRABAJO</a:t>
            </a:r>
            <a:endParaRPr lang="es-ES" sz="3200" dirty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  <a:ln>
            <a:noFill/>
          </a:ln>
        </p:spPr>
        <p:txBody>
          <a:bodyPr>
            <a:normAutofit/>
          </a:bodyPr>
          <a:lstStyle/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  </a:t>
            </a:r>
            <a:endParaRPr lang="es-ES" dirty="0"/>
          </a:p>
        </p:txBody>
      </p:sp>
      <p:pic>
        <p:nvPicPr>
          <p:cNvPr id="4" name="3 Imagen" descr="C:\Documents and Settings\computadora002\Mis documentos\Mis imágenes\trabaj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500306"/>
            <a:ext cx="242889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5000628" y="5072074"/>
            <a:ext cx="3571868" cy="1200152"/>
          </a:xfrm>
          <a:prstGeom prst="rect">
            <a:avLst/>
          </a:prstGeom>
          <a:solidFill>
            <a:srgbClr val="92D050"/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FF0000"/>
                </a:solidFill>
                <a:latin typeface="Century Gothic" pitchFamily="34" charset="0"/>
              </a:rPr>
              <a:t>DESCRIMINACION</a:t>
            </a:r>
            <a:endParaRPr lang="en-US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57158" y="1785926"/>
            <a:ext cx="3357586" cy="12858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FF0000"/>
                </a:solidFill>
                <a:latin typeface="Century Gothic" pitchFamily="34" charset="0"/>
              </a:rPr>
              <a:t>E M P L E O </a:t>
            </a:r>
            <a:endParaRPr lang="en-US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812</TotalTime>
  <Words>399</Words>
  <Application>Microsoft Office PowerPoint</Application>
  <PresentationFormat>Presentación en pantalla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Brío</vt:lpstr>
      <vt:lpstr>Presentación de PowerPoint</vt:lpstr>
      <vt:lpstr>Presentación de PowerPoint</vt:lpstr>
      <vt:lpstr>   DERECHOS HUMANOS  </vt:lpstr>
      <vt:lpstr>LEGISLACIÓN INTERNACIONAL </vt:lpstr>
      <vt:lpstr> LEGISLACIÓN NACIONAL</vt:lpstr>
      <vt:lpstr>PRINCIPIOS RECTORES EN LA ATENCIÓN DE PERSONAS CON DISCAPACIDAD. </vt:lpstr>
      <vt:lpstr>ACCESIBILIDAD  </vt:lpstr>
      <vt:lpstr>SALUD </vt:lpstr>
      <vt:lpstr> TRABAJO</vt:lpstr>
      <vt:lpstr>EDUCACION </vt:lpstr>
      <vt:lpstr>DERECHOS POLITICOS </vt:lpstr>
      <vt:lpstr>DERECHOS CIVILES </vt:lpstr>
      <vt:lpstr>DERECHO A LA CULTURA, RECREACION Y DEPORTE</vt:lpstr>
      <vt:lpstr>CONVIVENCIA ARMONICA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ACCESIBILIDAD  Entorno físico, Información, Comunicación y Transporte</dc:title>
  <dc:creator>Luis Euceda</dc:creator>
  <cp:lastModifiedBy>usarioo</cp:lastModifiedBy>
  <cp:revision>104</cp:revision>
  <dcterms:created xsi:type="dcterms:W3CDTF">2009-06-28T23:57:45Z</dcterms:created>
  <dcterms:modified xsi:type="dcterms:W3CDTF">2019-09-18T22:50:33Z</dcterms:modified>
</cp:coreProperties>
</file>